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77" r:id="rId5"/>
    <p:sldId id="352" r:id="rId6"/>
    <p:sldId id="362" r:id="rId7"/>
    <p:sldId id="325" r:id="rId8"/>
    <p:sldId id="389" r:id="rId9"/>
    <p:sldId id="391" r:id="rId10"/>
    <p:sldId id="392" r:id="rId11"/>
    <p:sldId id="393" r:id="rId12"/>
    <p:sldId id="394" r:id="rId13"/>
    <p:sldId id="390" r:id="rId14"/>
    <p:sldId id="380" r:id="rId15"/>
    <p:sldId id="388" r:id="rId16"/>
    <p:sldId id="379" r:id="rId17"/>
    <p:sldId id="381" r:id="rId18"/>
    <p:sldId id="33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7"/>
    <a:srgbClr val="FFB71B"/>
    <a:srgbClr val="7B6755"/>
    <a:srgbClr val="60269D"/>
    <a:srgbClr val="A50063"/>
    <a:srgbClr val="6D6E70"/>
    <a:srgbClr val="779803"/>
    <a:srgbClr val="E87200"/>
    <a:srgbClr val="007CA4"/>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3" autoAdjust="0"/>
    <p:restoredTop sz="70867" autoAdjust="0"/>
  </p:normalViewPr>
  <p:slideViewPr>
    <p:cSldViewPr snapToObjects="1">
      <p:cViewPr varScale="1">
        <p:scale>
          <a:sx n="62" d="100"/>
          <a:sy n="62" d="100"/>
        </p:scale>
        <p:origin x="1354"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8" d="100"/>
          <a:sy n="68" d="100"/>
        </p:scale>
        <p:origin x="302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6FFE-0C74-1C48-ACFB-40CDB841E0FF}" type="datetimeFigureOut">
              <a:rPr lang="en-US" smtClean="0"/>
              <a:t>11/26/2022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46209-2136-F44B-918E-10CBFA1D56FB}" type="slidenum">
              <a:rPr lang="en-US" smtClean="0"/>
              <a:t>‹#›</a:t>
            </a:fld>
            <a:endParaRPr lang="en-US"/>
          </a:p>
        </p:txBody>
      </p:sp>
    </p:spTree>
    <p:extLst>
      <p:ext uri="{BB962C8B-B14F-4D97-AF65-F5344CB8AC3E}">
        <p14:creationId xmlns:p14="http://schemas.microsoft.com/office/powerpoint/2010/main" val="313894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F5C46209-2136-F44B-918E-10CBFA1D56FB}" type="slidenum">
              <a:rPr lang="en-US" smtClean="0"/>
              <a:t>1</a:t>
            </a:fld>
            <a:endParaRPr lang="en-US"/>
          </a:p>
        </p:txBody>
      </p:sp>
    </p:spTree>
    <p:extLst>
      <p:ext uri="{BB962C8B-B14F-4D97-AF65-F5344CB8AC3E}">
        <p14:creationId xmlns:p14="http://schemas.microsoft.com/office/powerpoint/2010/main" val="164934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459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70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969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583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429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concepts included in this presentation are trademarked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2</a:t>
            </a:fld>
            <a:endParaRPr lang="en-US"/>
          </a:p>
        </p:txBody>
      </p:sp>
    </p:spTree>
    <p:extLst>
      <p:ext uri="{BB962C8B-B14F-4D97-AF65-F5344CB8AC3E}">
        <p14:creationId xmlns:p14="http://schemas.microsoft.com/office/powerpoint/2010/main" val="6550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499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4</a:t>
            </a:fld>
            <a:endParaRPr lang="en-US"/>
          </a:p>
        </p:txBody>
      </p:sp>
    </p:spTree>
    <p:extLst>
      <p:ext uri="{BB962C8B-B14F-4D97-AF65-F5344CB8AC3E}">
        <p14:creationId xmlns:p14="http://schemas.microsoft.com/office/powerpoint/2010/main" val="18548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49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2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16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24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292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3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Tree>
    <p:extLst>
      <p:ext uri="{BB962C8B-B14F-4D97-AF65-F5344CB8AC3E}">
        <p14:creationId xmlns:p14="http://schemas.microsoft.com/office/powerpoint/2010/main" val="177161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MEET THE TEAM</a:t>
            </a:r>
            <a:br>
              <a:rPr lang="en-US" dirty="0"/>
            </a:br>
            <a:r>
              <a:rPr lang="en-US" dirty="0"/>
              <a:t>SLIDE</a:t>
            </a:r>
            <a:endParaRPr lang="ru-RU" dirty="0"/>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Tree>
    <p:extLst>
      <p:ext uri="{BB962C8B-B14F-4D97-AF65-F5344CB8AC3E}">
        <p14:creationId xmlns:p14="http://schemas.microsoft.com/office/powerpoint/2010/main" val="239450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FULL COLOR </a:t>
            </a:r>
            <a:br>
              <a:rPr lang="en-US" dirty="0"/>
            </a:br>
            <a:r>
              <a:rPr lang="en-US" dirty="0"/>
              <a:t>LAYOUT</a:t>
            </a:r>
            <a:endParaRPr lang="ru-RU" dirty="0"/>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383373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HEALTH CENTER RESOURCES SLIDE</a:t>
            </a:r>
            <a:endParaRPr lang="ru-RU" dirty="0"/>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dirty="0">
                <a:solidFill>
                  <a:schemeClr val="accent1"/>
                </a:solidFill>
              </a:rPr>
              <a:t>ARE YOU LOOKING FOR RESOURCES?</a:t>
            </a:r>
            <a:br>
              <a:rPr lang="en-US" sz="2000" b="1" dirty="0">
                <a:solidFill>
                  <a:schemeClr val="tx2"/>
                </a:solidFill>
              </a:rPr>
            </a:br>
            <a:endParaRPr lang="en-US" sz="500" b="1" dirty="0">
              <a:solidFill>
                <a:schemeClr val="tx2"/>
              </a:solidFill>
            </a:endParaRPr>
          </a:p>
          <a:p>
            <a:r>
              <a:rPr lang="en-US" sz="2000" dirty="0">
                <a:solidFill>
                  <a:schemeClr val="tx2"/>
                </a:solidFill>
              </a:rPr>
              <a:t>Please visit our website </a:t>
            </a:r>
            <a:r>
              <a:rPr lang="en-US" sz="2000" b="1" i="0" dirty="0" err="1">
                <a:solidFill>
                  <a:schemeClr val="tx2"/>
                </a:solidFill>
              </a:rPr>
              <a:t>www.healthcenterinfo.org</a:t>
            </a:r>
            <a:endParaRPr lang="en-US" sz="2000" b="1" i="0" dirty="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869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dirty="0"/>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FOLLOW </a:t>
            </a:r>
            <a:br>
              <a:rPr lang="en-US" dirty="0"/>
            </a:br>
            <a:r>
              <a:rPr lang="en-US" dirty="0"/>
              <a:t>@NACHC</a:t>
            </a:r>
            <a:endParaRPr lang="ru-RU" dirty="0"/>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Twitter</a:t>
            </a:r>
            <a:br>
              <a:rPr lang="en-US" dirty="0"/>
            </a:br>
            <a:endParaRPr lang="en-US" dirty="0"/>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Facebook</a:t>
            </a:r>
            <a:br>
              <a:rPr lang="en-US" dirty="0"/>
            </a:br>
            <a:endParaRPr lang="en-US" dirty="0"/>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Instagram</a:t>
            </a:r>
            <a:br>
              <a:rPr lang="en-US" dirty="0"/>
            </a:br>
            <a:endParaRPr lang="en-US" dirty="0"/>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err="1"/>
              <a:t>Linkedin</a:t>
            </a:r>
            <a:br>
              <a:rPr lang="en-US" dirty="0"/>
            </a:br>
            <a:endParaRPr lang="en-US" dirty="0"/>
          </a:p>
        </p:txBody>
      </p:sp>
    </p:spTree>
    <p:extLst>
      <p:ext uri="{BB962C8B-B14F-4D97-AF65-F5344CB8AC3E}">
        <p14:creationId xmlns:p14="http://schemas.microsoft.com/office/powerpoint/2010/main" val="96175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2441542" y="0"/>
            <a:ext cx="9766407"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2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dirty="0">
                <a:solidFill>
                  <a:schemeClr val="accent1"/>
                </a:solidFill>
              </a:rPr>
              <a:t>America’s Voice for Community Health Care</a:t>
            </a:r>
            <a:br>
              <a:rPr lang="en-US" sz="2000" b="1" dirty="0">
                <a:solidFill>
                  <a:schemeClr val="tx2"/>
                </a:solidFill>
              </a:rPr>
            </a:br>
            <a:endParaRPr lang="en-US" sz="500" b="1" dirty="0">
              <a:solidFill>
                <a:schemeClr val="tx2"/>
              </a:solidFill>
            </a:endParaRPr>
          </a:p>
          <a:p>
            <a:r>
              <a:rPr lang="en-US" sz="2000" dirty="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220359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773510" y="2627457"/>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5948827" y="2627457"/>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dirty="0" err="1"/>
              <a:t>www.nachc.org</a:t>
            </a:r>
            <a:endParaRPr lang="en-US" dirty="0"/>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INSERT AGENDA NAME HERE</a:t>
            </a:r>
            <a:endParaRPr lang="ru-RU" dirty="0"/>
          </a:p>
        </p:txBody>
      </p:sp>
      <p:sp>
        <p:nvSpPr>
          <p:cNvPr id="24" name="Text Placeholder 2">
            <a:extLst>
              <a:ext uri="{FF2B5EF4-FFF2-40B4-BE49-F238E27FC236}">
                <a16:creationId xmlns:a16="http://schemas.microsoft.com/office/drawing/2014/main" id="{74AC401D-05D7-5D4C-83E7-C743ED1794EE}"/>
              </a:ext>
            </a:extLst>
          </p:cNvPr>
          <p:cNvSpPr>
            <a:spLocks noGrp="1"/>
          </p:cNvSpPr>
          <p:nvPr>
            <p:ph type="body" idx="28" hasCustomPrompt="1"/>
          </p:nvPr>
        </p:nvSpPr>
        <p:spPr>
          <a:xfrm>
            <a:off x="773510" y="3697974"/>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6" name="Text Placeholder 2">
            <a:extLst>
              <a:ext uri="{FF2B5EF4-FFF2-40B4-BE49-F238E27FC236}">
                <a16:creationId xmlns:a16="http://schemas.microsoft.com/office/drawing/2014/main" id="{C78D01C9-F6B8-E542-B607-AEC8A702843D}"/>
              </a:ext>
            </a:extLst>
          </p:cNvPr>
          <p:cNvSpPr>
            <a:spLocks noGrp="1"/>
          </p:cNvSpPr>
          <p:nvPr>
            <p:ph type="body" idx="29" hasCustomPrompt="1"/>
          </p:nvPr>
        </p:nvSpPr>
        <p:spPr>
          <a:xfrm>
            <a:off x="773510" y="4835399"/>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7" name="Text Placeholder 2">
            <a:extLst>
              <a:ext uri="{FF2B5EF4-FFF2-40B4-BE49-F238E27FC236}">
                <a16:creationId xmlns:a16="http://schemas.microsoft.com/office/drawing/2014/main" id="{B398982D-2938-1F4D-A07F-AFF9A0D73273}"/>
              </a:ext>
            </a:extLst>
          </p:cNvPr>
          <p:cNvSpPr>
            <a:spLocks noGrp="1"/>
          </p:cNvSpPr>
          <p:nvPr>
            <p:ph type="body" idx="30" hasCustomPrompt="1"/>
          </p:nvPr>
        </p:nvSpPr>
        <p:spPr>
          <a:xfrm>
            <a:off x="5948827" y="3720276"/>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8" name="Text Placeholder 2">
            <a:extLst>
              <a:ext uri="{FF2B5EF4-FFF2-40B4-BE49-F238E27FC236}">
                <a16:creationId xmlns:a16="http://schemas.microsoft.com/office/drawing/2014/main" id="{D69CB4D8-FE6D-994D-BAFE-A467D8B78071}"/>
              </a:ext>
            </a:extLst>
          </p:cNvPr>
          <p:cNvSpPr>
            <a:spLocks noGrp="1"/>
          </p:cNvSpPr>
          <p:nvPr>
            <p:ph type="body" idx="31" hasCustomPrompt="1"/>
          </p:nvPr>
        </p:nvSpPr>
        <p:spPr>
          <a:xfrm>
            <a:off x="5948827" y="4857700"/>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Tree>
    <p:extLst>
      <p:ext uri="{BB962C8B-B14F-4D97-AF65-F5344CB8AC3E}">
        <p14:creationId xmlns:p14="http://schemas.microsoft.com/office/powerpoint/2010/main" val="75983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SECTION</a:t>
            </a:r>
            <a:br>
              <a:rPr lang="en-US" dirty="0"/>
            </a:br>
            <a:r>
              <a:rPr lang="en-US" dirty="0"/>
              <a:t>NAME</a:t>
            </a:r>
            <a:endParaRPr lang="ru-RU" dirty="0"/>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dirty="0"/>
              <a:t>Body text should be 20 pt. Calibri font, 20 point font. </a:t>
            </a:r>
          </a:p>
          <a:p>
            <a:pPr marL="228600" lvl="0" indent="-228600">
              <a:lnSpc>
                <a:spcPct val="150000"/>
              </a:lnSpc>
            </a:pPr>
            <a:r>
              <a:rPr lang="en-US" dirty="0"/>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dirty="0"/>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42064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ONE COLUMN </a:t>
            </a:r>
            <a:br>
              <a:rPr lang="en-US" dirty="0"/>
            </a:br>
            <a:r>
              <a:rPr lang="en-US" dirty="0"/>
              <a:t>LAYOUT</a:t>
            </a:r>
            <a:endParaRPr lang="ru-RU" dirty="0"/>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7943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TWO COLUMN </a:t>
            </a:r>
            <a:br>
              <a:rPr lang="en-US" dirty="0"/>
            </a:br>
            <a:r>
              <a:rPr lang="en-US" dirty="0"/>
              <a:t>LAYOUT</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PRESENTER</a:t>
            </a:r>
            <a:br>
              <a:rPr lang="en-US" dirty="0"/>
            </a:br>
            <a:r>
              <a:rPr lang="en-US" dirty="0"/>
              <a:t>SLIDE</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348948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TABLE </a:t>
            </a:r>
            <a:br>
              <a:rPr lang="en-US" dirty="0"/>
            </a:br>
            <a:r>
              <a:rPr lang="en-US" dirty="0"/>
              <a:t>SLIDE</a:t>
            </a:r>
            <a:endParaRPr lang="ru-RU" dirty="0"/>
          </a:p>
        </p:txBody>
      </p:sp>
    </p:spTree>
    <p:extLst>
      <p:ext uri="{BB962C8B-B14F-4D97-AF65-F5344CB8AC3E}">
        <p14:creationId xmlns:p14="http://schemas.microsoft.com/office/powerpoint/2010/main" val="13007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www.nachc.org</a:t>
            </a:r>
            <a:endParaRPr lang="en-US" dirty="0"/>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@NACHC</a:t>
            </a:r>
          </a:p>
        </p:txBody>
      </p:sp>
    </p:spTree>
    <p:extLst>
      <p:ext uri="{BB962C8B-B14F-4D97-AF65-F5344CB8AC3E}">
        <p14:creationId xmlns:p14="http://schemas.microsoft.com/office/powerpoint/2010/main" val="28638744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63" r:id="rId4"/>
    <p:sldLayoutId id="2147483666" r:id="rId5"/>
    <p:sldLayoutId id="2147483664" r:id="rId6"/>
    <p:sldLayoutId id="2147483665" r:id="rId7"/>
    <p:sldLayoutId id="2147483671" r:id="rId8"/>
    <p:sldLayoutId id="2147483667" r:id="rId9"/>
    <p:sldLayoutId id="2147483668" r:id="rId10"/>
    <p:sldLayoutId id="2147483669" r:id="rId11"/>
    <p:sldLayoutId id="2147483670" r:id="rId12"/>
    <p:sldLayoutId id="2147483673" r:id="rId13"/>
    <p:sldLayoutId id="2147483672" r:id="rId14"/>
    <p:sldLayoutId id="2147483674"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launch.smarthealthit.or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launch.smarthealthit.or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launch.smarthealthit.org/v/r4/fhir/Patien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s://launch.smarthealthit.org/v/r4/fhir/Patient"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9A570-D2CD-B938-40E1-27224F4E68FB}"/>
              </a:ext>
            </a:extLst>
          </p:cNvPr>
          <p:cNvSpPr txBox="1"/>
          <p:nvPr/>
        </p:nvSpPr>
        <p:spPr>
          <a:xfrm>
            <a:off x="381000" y="1143000"/>
            <a:ext cx="7620000" cy="3600986"/>
          </a:xfrm>
          <a:prstGeom prst="rect">
            <a:avLst/>
          </a:prstGeom>
          <a:solidFill>
            <a:schemeClr val="accent4">
              <a:lumMod val="75000"/>
            </a:schemeClr>
          </a:solidFill>
        </p:spPr>
        <p:txBody>
          <a:bodyPr wrap="square" rtlCol="0">
            <a:spAutoFit/>
          </a:bodyPr>
          <a:lstStyle/>
          <a:p>
            <a:r>
              <a:rPr lang="en-US" sz="3600" dirty="0">
                <a:solidFill>
                  <a:schemeClr val="bg2">
                    <a:lumMod val="75000"/>
                  </a:schemeClr>
                </a:solidFill>
              </a:rPr>
              <a:t>Activity 4: Upload a Patient and </a:t>
            </a:r>
            <a:r>
              <a:rPr lang="en-US" sz="3600" dirty="0" err="1">
                <a:solidFill>
                  <a:schemeClr val="bg2">
                    <a:lumMod val="75000"/>
                  </a:schemeClr>
                </a:solidFill>
              </a:rPr>
              <a:t>DiagnosticReport</a:t>
            </a:r>
            <a:r>
              <a:rPr lang="en-US" sz="3600" dirty="0">
                <a:solidFill>
                  <a:schemeClr val="bg2">
                    <a:lumMod val="75000"/>
                  </a:schemeClr>
                </a:solidFill>
              </a:rPr>
              <a:t> to the </a:t>
            </a:r>
            <a:r>
              <a:rPr lang="en-US" sz="3600" dirty="0" err="1">
                <a:solidFill>
                  <a:schemeClr val="bg2">
                    <a:lumMod val="75000"/>
                  </a:schemeClr>
                </a:solidFill>
              </a:rPr>
              <a:t>SmartHealthIt</a:t>
            </a:r>
            <a:r>
              <a:rPr lang="en-US" sz="3600" dirty="0">
                <a:solidFill>
                  <a:schemeClr val="bg2">
                    <a:lumMod val="75000"/>
                  </a:schemeClr>
                </a:solidFill>
              </a:rPr>
              <a:t> R4 </a:t>
            </a:r>
            <a:r>
              <a:rPr lang="en-US" sz="3600" dirty="0" err="1">
                <a:solidFill>
                  <a:schemeClr val="bg2">
                    <a:lumMod val="75000"/>
                  </a:schemeClr>
                </a:solidFill>
              </a:rPr>
              <a:t>FHIR</a:t>
            </a:r>
            <a:r>
              <a:rPr lang="en-US" sz="3600" dirty="0">
                <a:solidFill>
                  <a:schemeClr val="bg2">
                    <a:lumMod val="75000"/>
                  </a:schemeClr>
                </a:solidFill>
              </a:rPr>
              <a:t> Patient Server</a:t>
            </a:r>
          </a:p>
          <a:p>
            <a:endParaRPr lang="en-US" sz="2400" dirty="0">
              <a:solidFill>
                <a:schemeClr val="bg2">
                  <a:lumMod val="75000"/>
                </a:schemeClr>
              </a:solidFill>
            </a:endParaRPr>
          </a:p>
          <a:p>
            <a:pPr marL="285750" indent="-285750">
              <a:buFont typeface="Arial" panose="020B0604020202020204" pitchFamily="34" charset="0"/>
              <a:buChar char="•"/>
            </a:pPr>
            <a:r>
              <a:rPr lang="en-US" sz="2400" dirty="0">
                <a:solidFill>
                  <a:schemeClr val="bg2">
                    <a:lumMod val="75000"/>
                  </a:schemeClr>
                </a:solidFill>
              </a:rPr>
              <a:t>Download test files</a:t>
            </a:r>
          </a:p>
          <a:p>
            <a:pPr marL="285750" indent="-285750">
              <a:buFont typeface="Arial" panose="020B0604020202020204" pitchFamily="34" charset="0"/>
              <a:buChar char="•"/>
            </a:pPr>
            <a:r>
              <a:rPr lang="en-US" sz="2400" dirty="0">
                <a:solidFill>
                  <a:schemeClr val="bg2">
                    <a:lumMod val="75000"/>
                  </a:schemeClr>
                </a:solidFill>
              </a:rPr>
              <a:t>Upload Patient</a:t>
            </a:r>
          </a:p>
          <a:p>
            <a:pPr marL="285750" indent="-285750">
              <a:buFont typeface="Arial" panose="020B0604020202020204" pitchFamily="34" charset="0"/>
              <a:buChar char="•"/>
            </a:pPr>
            <a:r>
              <a:rPr lang="en-US" sz="2400" dirty="0">
                <a:solidFill>
                  <a:schemeClr val="bg2">
                    <a:lumMod val="75000"/>
                  </a:schemeClr>
                </a:solidFill>
              </a:rPr>
              <a:t>Upload </a:t>
            </a:r>
            <a:r>
              <a:rPr lang="en-US" sz="2400" dirty="0" err="1">
                <a:solidFill>
                  <a:schemeClr val="bg2">
                    <a:lumMod val="75000"/>
                  </a:schemeClr>
                </a:solidFill>
              </a:rPr>
              <a:t>DiagnosticReport</a:t>
            </a:r>
            <a:endParaRPr lang="en-US" sz="2400" dirty="0">
              <a:solidFill>
                <a:schemeClr val="bg2">
                  <a:lumMod val="75000"/>
                </a:schemeClr>
              </a:solidFill>
            </a:endParaRPr>
          </a:p>
          <a:p>
            <a:pPr marL="285750" indent="-285750">
              <a:buFont typeface="Arial" panose="020B0604020202020204" pitchFamily="34" charset="0"/>
              <a:buChar char="•"/>
            </a:pPr>
            <a:r>
              <a:rPr lang="en-US" sz="2400" dirty="0">
                <a:solidFill>
                  <a:schemeClr val="bg2">
                    <a:lumMod val="75000"/>
                  </a:schemeClr>
                </a:solidFill>
              </a:rPr>
              <a:t>View Uploaded Patient in SMART on </a:t>
            </a:r>
            <a:r>
              <a:rPr lang="en-US" sz="2400" dirty="0" err="1">
                <a:solidFill>
                  <a:schemeClr val="bg2">
                    <a:lumMod val="75000"/>
                  </a:schemeClr>
                </a:solidFill>
              </a:rPr>
              <a:t>FHIR</a:t>
            </a:r>
            <a:r>
              <a:rPr lang="en-US" sz="2400" dirty="0">
                <a:solidFill>
                  <a:schemeClr val="bg2">
                    <a:lumMod val="75000"/>
                  </a:schemeClr>
                </a:solidFill>
              </a:rPr>
              <a:t> Application</a:t>
            </a:r>
          </a:p>
        </p:txBody>
      </p:sp>
    </p:spTree>
    <p:extLst>
      <p:ext uri="{BB962C8B-B14F-4D97-AF65-F5344CB8AC3E}">
        <p14:creationId xmlns:p14="http://schemas.microsoft.com/office/powerpoint/2010/main" val="4128336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675503" y="1828800"/>
            <a:ext cx="1036320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View Our Uploaded Patient in a SMART on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Application</a:t>
            </a:r>
          </a:p>
        </p:txBody>
      </p:sp>
    </p:spTree>
    <p:extLst>
      <p:ext uri="{BB962C8B-B14F-4D97-AF65-F5344CB8AC3E}">
        <p14:creationId xmlns:p14="http://schemas.microsoft.com/office/powerpoint/2010/main" val="49152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Enable mixed http and https for launch.smarthealthit.org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Since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sandbox submits the request to the SMART on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FHIR</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application and our application does not currently support https, we need to tell Chrome that we would like to allow launch.smarthealthit.org to send both https and http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Do this by opening launch.smarthealthit.org in a Chrome browser, then selecting the lock icon next to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url</a:t>
            </a:r>
            <a:endPar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92B8378-92CB-2A1D-C4FB-38FCA7820FFD}"/>
              </a:ext>
            </a:extLst>
          </p:cNvPr>
          <p:cNvPicPr>
            <a:picLocks noChangeAspect="1"/>
          </p:cNvPicPr>
          <p:nvPr/>
        </p:nvPicPr>
        <p:blipFill>
          <a:blip r:embed="rId3"/>
          <a:stretch>
            <a:fillRect/>
          </a:stretch>
        </p:blipFill>
        <p:spPr>
          <a:xfrm>
            <a:off x="2172307" y="2484035"/>
            <a:ext cx="7709599" cy="4368001"/>
          </a:xfrm>
          <a:prstGeom prst="rect">
            <a:avLst/>
          </a:prstGeom>
        </p:spPr>
      </p:pic>
    </p:spTree>
    <p:extLst>
      <p:ext uri="{BB962C8B-B14F-4D97-AF65-F5344CB8AC3E}">
        <p14:creationId xmlns:p14="http://schemas.microsoft.com/office/powerpoint/2010/main" val="1974952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Enable mixed http and https for launch.smarthealthit.org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Open the site settings menu</a:t>
            </a:r>
          </a:p>
        </p:txBody>
      </p:sp>
      <p:sp>
        <p:nvSpPr>
          <p:cNvPr id="5" name="TextBox 4">
            <a:extLst>
              <a:ext uri="{FF2B5EF4-FFF2-40B4-BE49-F238E27FC236}">
                <a16:creationId xmlns:a16="http://schemas.microsoft.com/office/drawing/2014/main" id="{4C9534DC-754B-C15D-CEDA-8B9A6F8A0571}"/>
              </a:ext>
            </a:extLst>
          </p:cNvPr>
          <p:cNvSpPr txBox="1"/>
          <p:nvPr/>
        </p:nvSpPr>
        <p:spPr>
          <a:xfrm>
            <a:off x="83507" y="1082370"/>
            <a:ext cx="12024986" cy="70788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Scroll down to the Insecure content setting and select Allow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This will allow our http site to be accessed from the https launch executed by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sandbox</a:t>
            </a:r>
          </a:p>
        </p:txBody>
      </p:sp>
      <p:sp>
        <p:nvSpPr>
          <p:cNvPr id="8" name="Rectangle 7">
            <a:extLst>
              <a:ext uri="{FF2B5EF4-FFF2-40B4-BE49-F238E27FC236}">
                <a16:creationId xmlns:a16="http://schemas.microsoft.com/office/drawing/2014/main" id="{9C58C71C-2AC6-3C72-75A8-02F8029466A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3E9283F2-9AE4-EFFE-3866-0CC5745F2FFF}"/>
              </a:ext>
            </a:extLst>
          </p:cNvPr>
          <p:cNvPicPr>
            <a:picLocks noChangeAspect="1"/>
          </p:cNvPicPr>
          <p:nvPr/>
        </p:nvPicPr>
        <p:blipFill>
          <a:blip r:embed="rId3"/>
          <a:stretch>
            <a:fillRect/>
          </a:stretch>
        </p:blipFill>
        <p:spPr>
          <a:xfrm>
            <a:off x="2140300" y="1918519"/>
            <a:ext cx="7911400" cy="4714875"/>
          </a:xfrm>
          <a:prstGeom prst="rect">
            <a:avLst/>
          </a:prstGeom>
        </p:spPr>
      </p:pic>
    </p:spTree>
    <p:extLst>
      <p:ext uri="{BB962C8B-B14F-4D97-AF65-F5344CB8AC3E}">
        <p14:creationId xmlns:p14="http://schemas.microsoft.com/office/powerpoint/2010/main" val="84501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52400" y="136525"/>
            <a:ext cx="118872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Launch our published SMART on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application from an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EMR</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1AEDD88-952D-1EF1-3CD6-89286C7B7E73}"/>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59EC8B9-C316-0205-F1C8-DC0A43788D82}"/>
              </a:ext>
            </a:extLst>
          </p:cNvPr>
          <p:cNvSpPr txBox="1"/>
          <p:nvPr/>
        </p:nvSpPr>
        <p:spPr>
          <a:xfrm>
            <a:off x="-9268" y="5677023"/>
            <a:ext cx="12156989" cy="10156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Navigate to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SmartHealthIt</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sand box at </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hlinkClick r:id="rId3"/>
              </a:rPr>
              <a:t>https://launch.smarthealthit.org/</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Enter the URL for our app and launch: http://&lt;host-ip&gt;/smart-on-fhir-examples/005-serverside/launch.html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Press the “Launch App!” button</a:t>
            </a:r>
          </a:p>
        </p:txBody>
      </p:sp>
      <p:pic>
        <p:nvPicPr>
          <p:cNvPr id="11" name="Picture 10">
            <a:extLst>
              <a:ext uri="{FF2B5EF4-FFF2-40B4-BE49-F238E27FC236}">
                <a16:creationId xmlns:a16="http://schemas.microsoft.com/office/drawing/2014/main" id="{F38E5797-3DC4-B688-B503-9D3F925E5933}"/>
              </a:ext>
            </a:extLst>
          </p:cNvPr>
          <p:cNvPicPr>
            <a:picLocks noChangeAspect="1"/>
          </p:cNvPicPr>
          <p:nvPr/>
        </p:nvPicPr>
        <p:blipFill>
          <a:blip r:embed="rId4"/>
          <a:stretch>
            <a:fillRect/>
          </a:stretch>
        </p:blipFill>
        <p:spPr>
          <a:xfrm>
            <a:off x="783989" y="881834"/>
            <a:ext cx="10624021" cy="4538663"/>
          </a:xfrm>
          <a:prstGeom prst="rect">
            <a:avLst/>
          </a:prstGeom>
        </p:spPr>
      </p:pic>
    </p:spTree>
    <p:extLst>
      <p:ext uri="{BB962C8B-B14F-4D97-AF65-F5344CB8AC3E}">
        <p14:creationId xmlns:p14="http://schemas.microsoft.com/office/powerpoint/2010/main" val="348287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33400" y="136525"/>
            <a:ext cx="103632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After logging in and selecting a patient, you should get a response from our publicly available SMART on </a:t>
            </a:r>
            <a:r>
              <a:rPr kumimoji="0" lang="en-US" sz="18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r>
              <a:rPr kumimoji="0" lang="en-US" sz="18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Application that looks something like this</a:t>
            </a:r>
          </a:p>
        </p:txBody>
      </p:sp>
      <p:sp>
        <p:nvSpPr>
          <p:cNvPr id="4" name="Rectangle 3">
            <a:extLst>
              <a:ext uri="{FF2B5EF4-FFF2-40B4-BE49-F238E27FC236}">
                <a16:creationId xmlns:a16="http://schemas.microsoft.com/office/drawing/2014/main" id="{34C17921-0855-8AD2-25F9-2120390C2AF1}"/>
              </a:ext>
            </a:extLst>
          </p:cNvPr>
          <p:cNvSpPr/>
          <p:nvPr/>
        </p:nvSpPr>
        <p:spPr>
          <a:xfrm>
            <a:off x="0" y="5943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2AC26FF-9260-B8CC-3882-2C9449CA4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281" y="1509169"/>
            <a:ext cx="8961438" cy="519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72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15</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646331"/>
          </a:xfrm>
          <a:prstGeom prst="rect">
            <a:avLst/>
          </a:prstGeom>
          <a:noFill/>
        </p:spPr>
        <p:txBody>
          <a:bodyPr wrap="square">
            <a:spAutoFit/>
          </a:bodyPr>
          <a:lstStyle/>
          <a:p>
            <a:r>
              <a:rPr lang="en-US" sz="3600" dirty="0">
                <a:solidFill>
                  <a:schemeClr val="accent4">
                    <a:lumMod val="75000"/>
                  </a:schemeClr>
                </a:solidFill>
              </a:rPr>
              <a:t>Most of the Concepts We Will Discuss Are Trademarked</a:t>
            </a:r>
            <a:endParaRPr lang="en-US" sz="2800" baseline="0" dirty="0">
              <a:solidFill>
                <a:schemeClr val="accent4">
                  <a:lumMod val="75000"/>
                </a:schemeClr>
              </a:solidFill>
            </a:endParaRPr>
          </a:p>
        </p:txBody>
      </p:sp>
      <p:pic>
        <p:nvPicPr>
          <p:cNvPr id="13" name="Picture 12">
            <a:extLst>
              <a:ext uri="{FF2B5EF4-FFF2-40B4-BE49-F238E27FC236}">
                <a16:creationId xmlns:a16="http://schemas.microsoft.com/office/drawing/2014/main" id="{3FCFBF2C-AB78-8631-29CD-8426F4F631FF}"/>
              </a:ext>
            </a:extLst>
          </p:cNvPr>
          <p:cNvPicPr>
            <a:picLocks noChangeAspect="1"/>
          </p:cNvPicPr>
          <p:nvPr/>
        </p:nvPicPr>
        <p:blipFill>
          <a:blip r:embed="rId3"/>
          <a:stretch>
            <a:fillRect/>
          </a:stretch>
        </p:blipFill>
        <p:spPr>
          <a:xfrm>
            <a:off x="0" y="1753459"/>
            <a:ext cx="12192000" cy="5104541"/>
          </a:xfrm>
          <a:prstGeom prst="rect">
            <a:avLst/>
          </a:prstGeom>
        </p:spPr>
      </p:pic>
    </p:spTree>
    <p:extLst>
      <p:ext uri="{BB962C8B-B14F-4D97-AF65-F5344CB8AC3E}">
        <p14:creationId xmlns:p14="http://schemas.microsoft.com/office/powerpoint/2010/main" val="2051370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527222" y="1524000"/>
            <a:ext cx="103632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Introduction</a:t>
            </a:r>
          </a:p>
        </p:txBody>
      </p:sp>
    </p:spTree>
    <p:extLst>
      <p:ext uri="{BB962C8B-B14F-4D97-AF65-F5344CB8AC3E}">
        <p14:creationId xmlns:p14="http://schemas.microsoft.com/office/powerpoint/2010/main" val="1072743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4</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5693866"/>
          </a:xfrm>
          <a:prstGeom prst="rect">
            <a:avLst/>
          </a:prstGeom>
          <a:noFill/>
        </p:spPr>
        <p:txBody>
          <a:bodyPr wrap="square">
            <a:spAutoFit/>
          </a:bodyPr>
          <a:lstStyle/>
          <a:p>
            <a:r>
              <a:rPr lang="en-US" sz="3600" dirty="0">
                <a:solidFill>
                  <a:schemeClr val="accent4">
                    <a:lumMod val="75000"/>
                  </a:schemeClr>
                </a:solidFill>
              </a:rPr>
              <a:t>Upload a Patient and </a:t>
            </a:r>
            <a:r>
              <a:rPr lang="en-US" sz="3600" dirty="0" err="1">
                <a:solidFill>
                  <a:schemeClr val="accent4">
                    <a:lumMod val="75000"/>
                  </a:schemeClr>
                </a:solidFill>
              </a:rPr>
              <a:t>DiagnosticReport</a:t>
            </a:r>
            <a:r>
              <a:rPr lang="en-US" sz="3600" dirty="0">
                <a:solidFill>
                  <a:schemeClr val="accent4">
                    <a:lumMod val="75000"/>
                  </a:schemeClr>
                </a:solidFill>
              </a:rPr>
              <a:t> to the </a:t>
            </a:r>
            <a:r>
              <a:rPr lang="en-US" sz="3600" dirty="0" err="1">
                <a:solidFill>
                  <a:schemeClr val="accent4">
                    <a:lumMod val="75000"/>
                  </a:schemeClr>
                </a:solidFill>
              </a:rPr>
              <a:t>SmartHealthIt</a:t>
            </a:r>
            <a:r>
              <a:rPr lang="en-US" sz="3600" dirty="0">
                <a:solidFill>
                  <a:schemeClr val="accent4">
                    <a:lumMod val="75000"/>
                  </a:schemeClr>
                </a:solidFill>
              </a:rPr>
              <a:t> </a:t>
            </a:r>
            <a:r>
              <a:rPr lang="en-US" sz="3600" dirty="0" err="1">
                <a:solidFill>
                  <a:schemeClr val="accent4">
                    <a:lumMod val="75000"/>
                  </a:schemeClr>
                </a:solidFill>
              </a:rPr>
              <a:t>FHIR</a:t>
            </a:r>
            <a:r>
              <a:rPr lang="en-US" sz="3600" dirty="0">
                <a:solidFill>
                  <a:schemeClr val="accent4">
                    <a:lumMod val="75000"/>
                  </a:schemeClr>
                </a:solidFill>
              </a:rPr>
              <a:t> Patient R4 Server</a:t>
            </a:r>
            <a:endParaRPr lang="en-US" sz="3600" baseline="0" dirty="0">
              <a:solidFill>
                <a:schemeClr val="accent4">
                  <a:lumMod val="75000"/>
                </a:schemeClr>
              </a:solidFill>
            </a:endParaRPr>
          </a:p>
          <a:p>
            <a:endParaRPr lang="en-US" sz="1200" baseline="0" dirty="0">
              <a:solidFill>
                <a:schemeClr val="accent4">
                  <a:lumMod val="7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Postman is required for this activity</a:t>
            </a:r>
          </a:p>
          <a:p>
            <a:pPr marL="285750" indent="-285750">
              <a:buFont typeface="Arial" panose="020B0604020202020204" pitchFamily="34" charset="0"/>
              <a:buChar char="•"/>
            </a:pPr>
            <a:r>
              <a:rPr lang="en-US" sz="2800" dirty="0">
                <a:solidFill>
                  <a:schemeClr val="tx1">
                    <a:lumMod val="65000"/>
                    <a:lumOff val="35000"/>
                  </a:schemeClr>
                </a:solidFill>
              </a:rPr>
              <a:t>Test patients will be provided</a:t>
            </a:r>
          </a:p>
          <a:p>
            <a:pPr marL="285750" indent="-285750">
              <a:buFont typeface="Arial" panose="020B0604020202020204" pitchFamily="34" charset="0"/>
              <a:buChar char="•"/>
            </a:pPr>
            <a:r>
              <a:rPr lang="en-US" sz="2800" dirty="0">
                <a:solidFill>
                  <a:schemeClr val="tx1">
                    <a:lumMod val="65000"/>
                    <a:lumOff val="35000"/>
                  </a:schemeClr>
                </a:solidFill>
              </a:rPr>
              <a:t>We will use the </a:t>
            </a:r>
            <a:r>
              <a:rPr lang="en-US" sz="2800" dirty="0" err="1">
                <a:solidFill>
                  <a:schemeClr val="tx1">
                    <a:lumMod val="65000"/>
                    <a:lumOff val="35000"/>
                  </a:schemeClr>
                </a:solidFill>
              </a:rPr>
              <a:t>SmartHelthIt</a:t>
            </a:r>
            <a:r>
              <a:rPr lang="en-US" sz="2800" dirty="0">
                <a:solidFill>
                  <a:schemeClr val="tx1">
                    <a:lumMod val="65000"/>
                    <a:lumOff val="35000"/>
                  </a:schemeClr>
                </a:solidFill>
              </a:rPr>
              <a:t> </a:t>
            </a:r>
            <a:r>
              <a:rPr lang="en-US" sz="2800" dirty="0" err="1">
                <a:solidFill>
                  <a:schemeClr val="tx1">
                    <a:lumMod val="65000"/>
                    <a:lumOff val="35000"/>
                  </a:schemeClr>
                </a:solidFill>
              </a:rPr>
              <a:t>FHIR</a:t>
            </a:r>
            <a:r>
              <a:rPr lang="en-US" sz="2800" dirty="0">
                <a:solidFill>
                  <a:schemeClr val="tx1">
                    <a:lumMod val="65000"/>
                    <a:lumOff val="35000"/>
                  </a:schemeClr>
                </a:solidFill>
              </a:rPr>
              <a:t> Patient R4 Server</a:t>
            </a:r>
          </a:p>
          <a:p>
            <a:pPr marL="285750" indent="-285750">
              <a:buFont typeface="Arial" panose="020B0604020202020204" pitchFamily="34" charset="0"/>
              <a:buChar char="•"/>
            </a:pPr>
            <a:r>
              <a:rPr lang="en-US" sz="2800" dirty="0">
                <a:solidFill>
                  <a:schemeClr val="tx1">
                    <a:lumMod val="65000"/>
                    <a:lumOff val="35000"/>
                  </a:schemeClr>
                </a:solidFill>
              </a:rPr>
              <a:t>The smart-on-</a:t>
            </a:r>
            <a:r>
              <a:rPr lang="en-US" sz="2800" dirty="0" err="1">
                <a:solidFill>
                  <a:schemeClr val="tx1">
                    <a:lumMod val="65000"/>
                    <a:lumOff val="35000"/>
                  </a:schemeClr>
                </a:solidFill>
              </a:rPr>
              <a:t>fhir</a:t>
            </a:r>
            <a:r>
              <a:rPr lang="en-US" sz="2800" dirty="0">
                <a:solidFill>
                  <a:schemeClr val="tx1">
                    <a:lumMod val="65000"/>
                    <a:lumOff val="35000"/>
                  </a:schemeClr>
                </a:solidFill>
              </a:rPr>
              <a:t>-examples application URL will be provided during the demonstration (the URL changes as AWS assigns a new IP address every time the server is restarted)</a:t>
            </a:r>
          </a:p>
          <a:p>
            <a:pPr marL="285750" indent="-285750">
              <a:buFont typeface="Arial" panose="020B0604020202020204" pitchFamily="34" charset="0"/>
              <a:buChar char="•"/>
            </a:pPr>
            <a:r>
              <a:rPr lang="en-US" sz="2800" dirty="0">
                <a:solidFill>
                  <a:schemeClr val="tx1">
                    <a:lumMod val="65000"/>
                    <a:lumOff val="35000"/>
                  </a:schemeClr>
                </a:solidFill>
              </a:rPr>
              <a:t>We will use the </a:t>
            </a:r>
            <a:r>
              <a:rPr lang="en-US" sz="2800" dirty="0" err="1">
                <a:solidFill>
                  <a:schemeClr val="tx1">
                    <a:lumMod val="65000"/>
                    <a:lumOff val="35000"/>
                  </a:schemeClr>
                </a:solidFill>
              </a:rPr>
              <a:t>SmartHealthIt</a:t>
            </a:r>
            <a:r>
              <a:rPr lang="en-US" sz="2800" dirty="0">
                <a:solidFill>
                  <a:schemeClr val="tx1">
                    <a:lumMod val="65000"/>
                    <a:lumOff val="35000"/>
                  </a:schemeClr>
                </a:solidFill>
              </a:rPr>
              <a:t> sandbox to simulate an </a:t>
            </a:r>
            <a:r>
              <a:rPr lang="en-US" sz="2800" dirty="0" err="1">
                <a:solidFill>
                  <a:schemeClr val="tx1">
                    <a:lumMod val="65000"/>
                    <a:lumOff val="35000"/>
                  </a:schemeClr>
                </a:solidFill>
              </a:rPr>
              <a:t>EMR</a:t>
            </a:r>
            <a:r>
              <a:rPr lang="en-US" sz="2800" dirty="0">
                <a:solidFill>
                  <a:schemeClr val="tx1">
                    <a:lumMod val="65000"/>
                    <a:lumOff val="35000"/>
                  </a:schemeClr>
                </a:solidFill>
              </a:rPr>
              <a:t> (</a:t>
            </a: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hlinkClick r:id="rId3"/>
              </a:rPr>
              <a:t>https://launch.smarthealthit.org/</a:t>
            </a: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 when we view our uploaded Patient</a:t>
            </a:r>
          </a:p>
          <a:p>
            <a:endParaRPr lang="en-US" sz="280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90126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675503" y="1828800"/>
            <a:ext cx="103632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1D6FA9">
                    <a:lumMod val="75000"/>
                  </a:srgbClr>
                </a:solidFill>
                <a:latin typeface="Calibri" panose="020F0502020204030204"/>
              </a:rPr>
              <a:t>Upload a Patient </a:t>
            </a:r>
            <a:r>
              <a:rPr lang="en-US" sz="3600" dirty="0" err="1">
                <a:solidFill>
                  <a:srgbClr val="1D6FA9">
                    <a:lumMod val="75000"/>
                  </a:srgbClr>
                </a:solidFill>
                <a:latin typeface="Calibri" panose="020F0502020204030204"/>
              </a:rPr>
              <a:t>FHIR</a:t>
            </a:r>
            <a:r>
              <a:rPr lang="en-US" sz="3600" dirty="0">
                <a:solidFill>
                  <a:srgbClr val="1D6FA9">
                    <a:lumMod val="75000"/>
                  </a:srgbClr>
                </a:solidFill>
                <a:latin typeface="Calibri" panose="020F0502020204030204"/>
              </a:rPr>
              <a:t> Resource</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7872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1D6FA9">
                    <a:lumMod val="75000"/>
                  </a:srgbClr>
                </a:solidFill>
                <a:latin typeface="Calibri" panose="020F0502020204030204"/>
              </a:rPr>
              <a:t>Download and Extract the Test Files Zip File</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9534DC-754B-C15D-CEDA-8B9A6F8A0571}"/>
              </a:ext>
            </a:extLst>
          </p:cNvPr>
          <p:cNvSpPr txBox="1"/>
          <p:nvPr/>
        </p:nvSpPr>
        <p:spPr>
          <a:xfrm>
            <a:off x="60853" y="762000"/>
            <a:ext cx="12024986" cy="70788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0000">
                    <a:lumMod val="65000"/>
                    <a:lumOff val="35000"/>
                  </a:srgbClr>
                </a:solidFill>
                <a:latin typeface="Calibri" panose="020F0502020204030204"/>
              </a:rPr>
              <a:t>A URL will be provided for the zip file of test patient resources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Download and extract this file</a:t>
            </a:r>
          </a:p>
        </p:txBody>
      </p:sp>
      <p:pic>
        <p:nvPicPr>
          <p:cNvPr id="9" name="Picture 8">
            <a:extLst>
              <a:ext uri="{FF2B5EF4-FFF2-40B4-BE49-F238E27FC236}">
                <a16:creationId xmlns:a16="http://schemas.microsoft.com/office/drawing/2014/main" id="{1B5BE6C0-1977-B8A5-CD7C-685833EB0858}"/>
              </a:ext>
            </a:extLst>
          </p:cNvPr>
          <p:cNvPicPr>
            <a:picLocks noChangeAspect="1"/>
          </p:cNvPicPr>
          <p:nvPr/>
        </p:nvPicPr>
        <p:blipFill>
          <a:blip r:embed="rId3"/>
          <a:stretch>
            <a:fillRect/>
          </a:stretch>
        </p:blipFill>
        <p:spPr>
          <a:xfrm>
            <a:off x="1804987" y="1905000"/>
            <a:ext cx="8582025" cy="3448050"/>
          </a:xfrm>
          <a:prstGeom prst="rect">
            <a:avLst/>
          </a:prstGeom>
        </p:spPr>
      </p:pic>
    </p:spTree>
    <p:extLst>
      <p:ext uri="{BB962C8B-B14F-4D97-AF65-F5344CB8AC3E}">
        <p14:creationId xmlns:p14="http://schemas.microsoft.com/office/powerpoint/2010/main" val="182109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9833" y="0"/>
            <a:ext cx="11277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Open a Patient </a:t>
            </a:r>
            <a:r>
              <a:rPr lang="en-US" sz="3600" dirty="0">
                <a:solidFill>
                  <a:srgbClr val="1D6FA9">
                    <a:lumMod val="75000"/>
                  </a:srgbClr>
                </a:solidFill>
                <a:latin typeface="Calibri" panose="020F0502020204030204"/>
              </a:rPr>
              <a:t>Resource File</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9534DC-754B-C15D-CEDA-8B9A6F8A0571}"/>
              </a:ext>
            </a:extLst>
          </p:cNvPr>
          <p:cNvSpPr txBox="1"/>
          <p:nvPr/>
        </p:nvSpPr>
        <p:spPr>
          <a:xfrm>
            <a:off x="60853" y="762000"/>
            <a:ext cx="12024986"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Open &lt;zip&gt;/patients/patient/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Open one of the folders (each </a:t>
            </a:r>
            <a:r>
              <a:rPr lang="en-US" sz="2000" dirty="0">
                <a:solidFill>
                  <a:srgbClr val="000000">
                    <a:lumMod val="65000"/>
                    <a:lumOff val="35000"/>
                  </a:srgbClr>
                </a:solidFill>
                <a:latin typeface="Calibri" panose="020F0502020204030204"/>
              </a:rPr>
              <a:t>folder represents a patient)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Open the .</a:t>
            </a:r>
            <a:r>
              <a:rPr kumimoji="0" lang="en-US" sz="20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json</a:t>
            </a: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file in the &lt;zip&gt;/patients/patient/&lt;id&gt;/pa</a:t>
            </a:r>
            <a:r>
              <a:rPr lang="en-US" sz="2000" dirty="0" err="1">
                <a:solidFill>
                  <a:srgbClr val="000000">
                    <a:lumMod val="65000"/>
                    <a:lumOff val="35000"/>
                  </a:srgbClr>
                </a:solidFill>
                <a:latin typeface="Calibri" panose="020F0502020204030204"/>
              </a:rPr>
              <a:t>tient</a:t>
            </a:r>
            <a:r>
              <a:rPr lang="en-US" sz="2000" dirty="0">
                <a:solidFill>
                  <a:srgbClr val="000000">
                    <a:lumMod val="65000"/>
                    <a:lumOff val="35000"/>
                  </a:srgbClr>
                </a:solidFill>
                <a:latin typeface="Calibri" panose="020F0502020204030204"/>
              </a:rPr>
              <a:t> file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0000">
                    <a:lumMod val="65000"/>
                    <a:lumOff val="35000"/>
                  </a:srgbClr>
                </a:solidFill>
                <a:latin typeface="Calibri" panose="020F0502020204030204"/>
              </a:rPr>
              <a:t>Copy the contents of this file into a Postman request </a:t>
            </a:r>
            <a:endPar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BFC69EB-5C94-C07C-0DC7-68D69C353A1B}"/>
              </a:ext>
            </a:extLst>
          </p:cNvPr>
          <p:cNvPicPr>
            <a:picLocks noChangeAspect="1"/>
          </p:cNvPicPr>
          <p:nvPr/>
        </p:nvPicPr>
        <p:blipFill>
          <a:blip r:embed="rId3"/>
          <a:stretch>
            <a:fillRect/>
          </a:stretch>
        </p:blipFill>
        <p:spPr>
          <a:xfrm>
            <a:off x="1905000" y="2055373"/>
            <a:ext cx="8605838" cy="4331043"/>
          </a:xfrm>
          <a:prstGeom prst="rect">
            <a:avLst/>
          </a:prstGeom>
        </p:spPr>
      </p:pic>
    </p:spTree>
    <p:extLst>
      <p:ext uri="{BB962C8B-B14F-4D97-AF65-F5344CB8AC3E}">
        <p14:creationId xmlns:p14="http://schemas.microsoft.com/office/powerpoint/2010/main" val="161278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67014" y="136525"/>
            <a:ext cx="118381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1D6FA9">
                    <a:lumMod val="75000"/>
                  </a:srgbClr>
                </a:solidFill>
                <a:latin typeface="Calibri" panose="020F0502020204030204"/>
              </a:rPr>
              <a:t>Post the Patient to the </a:t>
            </a:r>
            <a:r>
              <a:rPr lang="en-US" sz="3600" dirty="0" err="1">
                <a:solidFill>
                  <a:srgbClr val="1D6FA9">
                    <a:lumMod val="75000"/>
                  </a:srgbClr>
                </a:solidFill>
                <a:latin typeface="Calibri" panose="020F0502020204030204"/>
              </a:rPr>
              <a:t>SmartHealthIt</a:t>
            </a:r>
            <a:r>
              <a:rPr lang="en-US" sz="3600" dirty="0">
                <a:solidFill>
                  <a:srgbClr val="1D6FA9">
                    <a:lumMod val="75000"/>
                  </a:srgbClr>
                </a:solidFill>
                <a:latin typeface="Calibri" panose="020F0502020204030204"/>
              </a:rPr>
              <a:t> R4 Server Using Postman</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9534DC-754B-C15D-CEDA-8B9A6F8A0571}"/>
              </a:ext>
            </a:extLst>
          </p:cNvPr>
          <p:cNvSpPr txBox="1"/>
          <p:nvPr/>
        </p:nvSpPr>
        <p:spPr>
          <a:xfrm>
            <a:off x="167014" y="892919"/>
            <a:ext cx="2957186"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0000">
                    <a:lumMod val="65000"/>
                    <a:lumOff val="35000"/>
                  </a:srgbClr>
                </a:solidFill>
                <a:latin typeface="Calibri" panose="020F0502020204030204"/>
              </a:rPr>
              <a:t>In Postman, select POST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Enter the URL as: </a:t>
            </a:r>
            <a:r>
              <a:rPr lang="en-US" sz="2000" b="0" i="0" dirty="0">
                <a:solidFill>
                  <a:srgbClr val="505050"/>
                </a:solidFill>
                <a:effectLst/>
                <a:latin typeface="OpenSans"/>
                <a:hlinkClick r:id="rId3"/>
              </a:rPr>
              <a:t>https://launch.smarthealthit.org/v/r4/fhir/Patient</a:t>
            </a:r>
            <a:endParaRPr lang="en-US" sz="2000" b="0" i="0" dirty="0">
              <a:solidFill>
                <a:srgbClr val="000000">
                  <a:lumMod val="65000"/>
                  <a:lumOff val="35000"/>
                </a:srgbClr>
              </a:solidFill>
              <a:effectLst/>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srgbClr val="000000">
                    <a:lumMod val="65000"/>
                    <a:lumOff val="35000"/>
                  </a:srgbClr>
                </a:solidFill>
                <a:uLnTx/>
                <a:uFillTx/>
                <a:latin typeface="Calibri" panose="020F0502020204030204"/>
                <a:ea typeface="+mn-ea"/>
                <a:cs typeface="+mn-cs"/>
              </a:rPr>
              <a:t>Paste the contents of the Patient file into the Body of the request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dirty="0">
                <a:solidFill>
                  <a:srgbClr val="000000">
                    <a:lumMod val="65000"/>
                    <a:lumOff val="35000"/>
                  </a:srgbClr>
                </a:solidFill>
                <a:effectLst/>
                <a:latin typeface="Calibri" panose="020F0502020204030204"/>
              </a:rPr>
              <a:t>Press Send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srgbClr val="000000">
                    <a:lumMod val="65000"/>
                    <a:lumOff val="35000"/>
                  </a:srgbClr>
                </a:solidFill>
                <a:uLnTx/>
                <a:uFillTx/>
                <a:latin typeface="Calibri" panose="020F0502020204030204"/>
                <a:ea typeface="+mn-ea"/>
                <a:cs typeface="+mn-cs"/>
              </a:rPr>
              <a:t>Copy and Save the </a:t>
            </a:r>
            <a:r>
              <a:rPr lang="en-US" sz="2000" dirty="0">
                <a:solidFill>
                  <a:srgbClr val="000000">
                    <a:lumMod val="65000"/>
                    <a:lumOff val="35000"/>
                  </a:srgbClr>
                </a:solidFill>
                <a:latin typeface="Calibri" panose="020F0502020204030204"/>
              </a:rPr>
              <a:t>ID of the newly created patient</a:t>
            </a:r>
            <a:endPar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59876A2-62DB-BB17-9D4C-EEA6370A2759}"/>
              </a:ext>
            </a:extLst>
          </p:cNvPr>
          <p:cNvPicPr>
            <a:picLocks noChangeAspect="1"/>
          </p:cNvPicPr>
          <p:nvPr/>
        </p:nvPicPr>
        <p:blipFill>
          <a:blip r:embed="rId4"/>
          <a:stretch>
            <a:fillRect/>
          </a:stretch>
        </p:blipFill>
        <p:spPr>
          <a:xfrm>
            <a:off x="3239578" y="798915"/>
            <a:ext cx="8806003" cy="5537257"/>
          </a:xfrm>
          <a:prstGeom prst="rect">
            <a:avLst/>
          </a:prstGeom>
        </p:spPr>
      </p:pic>
    </p:spTree>
    <p:extLst>
      <p:ext uri="{BB962C8B-B14F-4D97-AF65-F5344CB8AC3E}">
        <p14:creationId xmlns:p14="http://schemas.microsoft.com/office/powerpoint/2010/main" val="2381091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167014" y="136525"/>
            <a:ext cx="118381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1D6FA9">
                    <a:lumMod val="75000"/>
                  </a:srgbClr>
                </a:solidFill>
                <a:latin typeface="Calibri" panose="020F0502020204030204"/>
              </a:rPr>
              <a:t>Post the </a:t>
            </a:r>
            <a:r>
              <a:rPr lang="en-US" sz="3600" dirty="0" err="1">
                <a:solidFill>
                  <a:srgbClr val="1D6FA9">
                    <a:lumMod val="75000"/>
                  </a:srgbClr>
                </a:solidFill>
                <a:latin typeface="Calibri" panose="020F0502020204030204"/>
              </a:rPr>
              <a:t>DiagnosticReport</a:t>
            </a:r>
            <a:r>
              <a:rPr lang="en-US" sz="3600" dirty="0">
                <a:solidFill>
                  <a:srgbClr val="1D6FA9">
                    <a:lumMod val="75000"/>
                  </a:srgbClr>
                </a:solidFill>
                <a:latin typeface="Calibri" panose="020F0502020204030204"/>
              </a:rPr>
              <a:t> to the </a:t>
            </a:r>
            <a:r>
              <a:rPr lang="en-US" sz="3600" dirty="0" err="1">
                <a:solidFill>
                  <a:srgbClr val="1D6FA9">
                    <a:lumMod val="75000"/>
                  </a:srgbClr>
                </a:solidFill>
                <a:latin typeface="Calibri" panose="020F0502020204030204"/>
              </a:rPr>
              <a:t>SmartHealthIt</a:t>
            </a:r>
            <a:r>
              <a:rPr lang="en-US" sz="3600" dirty="0">
                <a:solidFill>
                  <a:srgbClr val="1D6FA9">
                    <a:lumMod val="75000"/>
                  </a:srgbClr>
                </a:solidFill>
                <a:latin typeface="Calibri" panose="020F0502020204030204"/>
              </a:rPr>
              <a:t> R4 Server</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C9534DC-754B-C15D-CEDA-8B9A6F8A0571}"/>
              </a:ext>
            </a:extLst>
          </p:cNvPr>
          <p:cNvSpPr txBox="1"/>
          <p:nvPr/>
        </p:nvSpPr>
        <p:spPr>
          <a:xfrm>
            <a:off x="167014" y="892919"/>
            <a:ext cx="2957186" cy="501675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0000">
                    <a:lumMod val="65000"/>
                    <a:lumOff val="35000"/>
                  </a:srgbClr>
                </a:solidFill>
                <a:latin typeface="Calibri" panose="020F0502020204030204"/>
              </a:rPr>
              <a:t>In Postman, select POST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Enter the URL as: </a:t>
            </a:r>
            <a:r>
              <a:rPr lang="en-US" sz="2000" b="0" i="0" dirty="0">
                <a:solidFill>
                  <a:srgbClr val="505050"/>
                </a:solidFill>
                <a:effectLst/>
                <a:latin typeface="OpenSans"/>
                <a:hlinkClick r:id="rId3"/>
              </a:rPr>
              <a:t>https://launch.smarthealthit.org/v/r4/fhir/Patient</a:t>
            </a:r>
            <a:endParaRPr lang="en-US" sz="2000" b="0" i="0" dirty="0">
              <a:solidFill>
                <a:srgbClr val="000000">
                  <a:lumMod val="65000"/>
                  <a:lumOff val="35000"/>
                </a:srgbClr>
              </a:solidFill>
              <a:effectLst/>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srgbClr val="000000">
                    <a:lumMod val="65000"/>
                    <a:lumOff val="35000"/>
                  </a:srgbClr>
                </a:solidFill>
                <a:uLnTx/>
                <a:uFillTx/>
                <a:latin typeface="Calibri" panose="020F0502020204030204"/>
                <a:ea typeface="+mn-ea"/>
                <a:cs typeface="+mn-cs"/>
              </a:rPr>
              <a:t>Paste the contents of the </a:t>
            </a:r>
            <a:r>
              <a:rPr kumimoji="0" lang="en-US" sz="2000" u="none" strike="noStrike" kern="1200" cap="none" spc="0" normalizeH="0" baseline="0" noProof="0" dirty="0" err="1">
                <a:ln>
                  <a:noFill/>
                </a:ln>
                <a:solidFill>
                  <a:srgbClr val="000000">
                    <a:lumMod val="65000"/>
                    <a:lumOff val="35000"/>
                  </a:srgbClr>
                </a:solidFill>
                <a:uLnTx/>
                <a:uFillTx/>
                <a:latin typeface="Calibri" panose="020F0502020204030204"/>
                <a:ea typeface="+mn-ea"/>
                <a:cs typeface="+mn-cs"/>
              </a:rPr>
              <a:t>DiagnosticReport</a:t>
            </a:r>
            <a:r>
              <a:rPr kumimoji="0" lang="en-US" sz="2000" u="none" strike="noStrike" kern="1200" cap="none" spc="0" normalizeH="0" baseline="0" noProof="0" dirty="0">
                <a:ln>
                  <a:noFill/>
                </a:ln>
                <a:solidFill>
                  <a:srgbClr val="000000">
                    <a:lumMod val="65000"/>
                    <a:lumOff val="35000"/>
                  </a:srgbClr>
                </a:solidFill>
                <a:uLnTx/>
                <a:uFillTx/>
                <a:latin typeface="Calibri" panose="020F0502020204030204"/>
                <a:ea typeface="+mn-ea"/>
                <a:cs typeface="+mn-cs"/>
              </a:rPr>
              <a:t> file into the Body of the request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000000">
                    <a:lumMod val="65000"/>
                    <a:lumOff val="35000"/>
                  </a:srgbClr>
                </a:solidFill>
                <a:latin typeface="Calibri" panose="020F0502020204030204"/>
              </a:rPr>
              <a:t>Change the “subject” to point to the id of the newly created Patient</a:t>
            </a:r>
            <a:endParaRPr kumimoji="0" lang="en-US" sz="2000" u="none" strike="noStrike" kern="1200" cap="none" spc="0" normalizeH="0" baseline="0" noProof="0" dirty="0">
              <a:ln>
                <a:noFill/>
              </a:ln>
              <a:solidFill>
                <a:srgbClr val="000000">
                  <a:lumMod val="65000"/>
                  <a:lumOff val="35000"/>
                </a:srgbClr>
              </a:solidFill>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dirty="0">
                <a:solidFill>
                  <a:srgbClr val="000000">
                    <a:lumMod val="65000"/>
                    <a:lumOff val="35000"/>
                  </a:srgbClr>
                </a:solidFill>
                <a:effectLst/>
                <a:latin typeface="Calibri" panose="020F0502020204030204"/>
              </a:rPr>
              <a:t>Press Send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srgbClr val="000000">
                    <a:lumMod val="65000"/>
                    <a:lumOff val="35000"/>
                  </a:srgbClr>
                </a:solidFill>
                <a:uLnTx/>
                <a:uFillTx/>
                <a:latin typeface="Calibri" panose="020F0502020204030204"/>
                <a:ea typeface="+mn-ea"/>
                <a:cs typeface="+mn-cs"/>
              </a:rPr>
              <a:t>Copy and Save the </a:t>
            </a:r>
            <a:r>
              <a:rPr lang="en-US" sz="2000" dirty="0">
                <a:solidFill>
                  <a:srgbClr val="000000">
                    <a:lumMod val="65000"/>
                    <a:lumOff val="35000"/>
                  </a:srgbClr>
                </a:solidFill>
                <a:latin typeface="Calibri" panose="020F0502020204030204"/>
              </a:rPr>
              <a:t>ID of the newly created </a:t>
            </a:r>
            <a:r>
              <a:rPr lang="en-US" sz="2000" dirty="0" err="1">
                <a:solidFill>
                  <a:srgbClr val="000000">
                    <a:lumMod val="65000"/>
                    <a:lumOff val="35000"/>
                  </a:srgbClr>
                </a:solidFill>
                <a:latin typeface="Calibri" panose="020F0502020204030204"/>
              </a:rPr>
              <a:t>DiagnosticReport</a:t>
            </a:r>
            <a:endParaRPr kumimoji="0" lang="en-US" sz="20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D032BE0-F496-4B63-0B88-B1E3B486C61D}"/>
              </a:ext>
            </a:extLst>
          </p:cNvPr>
          <p:cNvPicPr>
            <a:picLocks noChangeAspect="1"/>
          </p:cNvPicPr>
          <p:nvPr/>
        </p:nvPicPr>
        <p:blipFill>
          <a:blip r:embed="rId4"/>
          <a:stretch>
            <a:fillRect/>
          </a:stretch>
        </p:blipFill>
        <p:spPr>
          <a:xfrm>
            <a:off x="3552671" y="925445"/>
            <a:ext cx="8452480" cy="5288315"/>
          </a:xfrm>
          <a:prstGeom prst="rect">
            <a:avLst/>
          </a:prstGeom>
        </p:spPr>
      </p:pic>
    </p:spTree>
    <p:extLst>
      <p:ext uri="{BB962C8B-B14F-4D97-AF65-F5344CB8AC3E}">
        <p14:creationId xmlns:p14="http://schemas.microsoft.com/office/powerpoint/2010/main" val="3964454571"/>
      </p:ext>
    </p:extLst>
  </p:cSld>
  <p:clrMapOvr>
    <a:masterClrMapping/>
  </p:clrMapOvr>
</p:sld>
</file>

<file path=ppt/theme/theme1.xml><?xml version="1.0" encoding="utf-8"?>
<a:theme xmlns:a="http://schemas.openxmlformats.org/drawingml/2006/main" name="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F43560F-0883-BE4A-95BC-09F598A3435E}" vid="{41AD6B83-0A02-A244-B8A2-67EB7FEDF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1cc76c84-aaa5-4876-b18a-aff10d6398af">
      <UserInfo>
        <DisplayName>Steve Carey</DisplayName>
        <AccountId>549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3DB868F8BDE94CB45909346E37902F" ma:contentTypeVersion="11" ma:contentTypeDescription="Create a new document." ma:contentTypeScope="" ma:versionID="4060477e9adfd8ddd9496fcecee2d66f">
  <xsd:schema xmlns:xsd="http://www.w3.org/2001/XMLSchema" xmlns:xs="http://www.w3.org/2001/XMLSchema" xmlns:p="http://schemas.microsoft.com/office/2006/metadata/properties" xmlns:ns1="http://schemas.microsoft.com/sharepoint/v3" xmlns:ns2="b92e79c2-83b6-410f-acf9-e77d09951d84" xmlns:ns3="1cc76c84-aaa5-4876-b18a-aff10d6398af" targetNamespace="http://schemas.microsoft.com/office/2006/metadata/properties" ma:root="true" ma:fieldsID="3eace65861c7bb2e0e265a15e663fc4a" ns1:_="" ns2:_="" ns3:_="">
    <xsd:import namespace="http://schemas.microsoft.com/sharepoint/v3"/>
    <xsd:import namespace="b92e79c2-83b6-410f-acf9-e77d09951d84"/>
    <xsd:import namespace="1cc76c84-aaa5-4876-b18a-aff10d6398a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e79c2-83b6-410f-acf9-e77d09951d8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c76c84-aaa5-4876-b18a-aff10d6398a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F38478-BC23-414D-AEB5-50E02851B6F3}">
  <ds:schemaRefs>
    <ds:schemaRef ds:uri="http://schemas.microsoft.com/office/2006/metadata/properties"/>
    <ds:schemaRef ds:uri="http://schemas.microsoft.com/office/infopath/2007/PartnerControls"/>
    <ds:schemaRef ds:uri="http://schemas.microsoft.com/sharepoint/v3"/>
    <ds:schemaRef ds:uri="1cc76c84-aaa5-4876-b18a-aff10d6398af"/>
  </ds:schemaRefs>
</ds:datastoreItem>
</file>

<file path=customXml/itemProps2.xml><?xml version="1.0" encoding="utf-8"?>
<ds:datastoreItem xmlns:ds="http://schemas.openxmlformats.org/officeDocument/2006/customXml" ds:itemID="{027ABA91-5740-46C3-B031-15492AD47EB1}">
  <ds:schemaRefs>
    <ds:schemaRef ds:uri="http://schemas.microsoft.com/sharepoint/v3/contenttype/forms"/>
  </ds:schemaRefs>
</ds:datastoreItem>
</file>

<file path=customXml/itemProps3.xml><?xml version="1.0" encoding="utf-8"?>
<ds:datastoreItem xmlns:ds="http://schemas.openxmlformats.org/officeDocument/2006/customXml" ds:itemID="{38AB224F-3DCE-4ABE-9388-38CB70E4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e79c2-83b6-410f-acf9-e77d09951d84"/>
    <ds:schemaRef ds:uri="1cc76c84-aaa5-4876-b18a-aff10d639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Cosmos Introduction</Template>
  <TotalTime>7608</TotalTime>
  <Words>690</Words>
  <Application>Microsoft Office PowerPoint</Application>
  <PresentationFormat>Widescreen</PresentationFormat>
  <Paragraphs>98</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OpenSans</vt:lpstr>
      <vt:lpstr>Office Theme</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Gresh</dc:creator>
  <cp:lastModifiedBy>John Gresh</cp:lastModifiedBy>
  <cp:revision>129</cp:revision>
  <dcterms:created xsi:type="dcterms:W3CDTF">2020-08-06T14:02:32Z</dcterms:created>
  <dcterms:modified xsi:type="dcterms:W3CDTF">2022-11-27T01:47:01Z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0x010100173DB868F8BDE94CB45909346E37902F</vt:lpwstr>
  </property>
</Properties>
</file>